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8" r:id="rId3"/>
    <p:sldId id="270" r:id="rId4"/>
    <p:sldId id="271" r:id="rId5"/>
    <p:sldId id="269" r:id="rId6"/>
    <p:sldId id="274" r:id="rId7"/>
    <p:sldId id="275" r:id="rId8"/>
    <p:sldId id="273" r:id="rId9"/>
    <p:sldId id="276" r:id="rId10"/>
    <p:sldId id="258" r:id="rId11"/>
    <p:sldId id="265" r:id="rId12"/>
    <p:sldId id="263" r:id="rId13"/>
    <p:sldId id="266" r:id="rId14"/>
    <p:sldId id="264" r:id="rId15"/>
    <p:sldId id="262" r:id="rId16"/>
    <p:sldId id="267" r:id="rId17"/>
    <p:sldId id="26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384" y="6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61E648-D5E8-4FEE-957E-585D9DEEBA6C}" type="datetimeFigureOut">
              <a:rPr lang="en-US" smtClean="0"/>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2966370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1E648-D5E8-4FEE-957E-585D9DEEBA6C}" type="datetimeFigureOut">
              <a:rPr lang="en-US" smtClean="0"/>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172465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1E648-D5E8-4FEE-957E-585D9DEEBA6C}" type="datetimeFigureOut">
              <a:rPr lang="en-US" smtClean="0"/>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282096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1E648-D5E8-4FEE-957E-585D9DEEBA6C}" type="datetimeFigureOut">
              <a:rPr lang="en-US" smtClean="0"/>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447351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1E648-D5E8-4FEE-957E-585D9DEEBA6C}" type="datetimeFigureOut">
              <a:rPr lang="en-US" smtClean="0"/>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385633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61E648-D5E8-4FEE-957E-585D9DEEBA6C}" type="datetimeFigureOut">
              <a:rPr lang="en-US" smtClean="0"/>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2754522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61E648-D5E8-4FEE-957E-585D9DEEBA6C}" type="datetimeFigureOut">
              <a:rPr lang="en-US" smtClean="0"/>
              <a:t>5/2/2012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419965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1E648-D5E8-4FEE-957E-585D9DEEBA6C}" type="datetimeFigureOut">
              <a:rPr lang="en-US" smtClean="0"/>
              <a:t>5/2/2012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423420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1E648-D5E8-4FEE-957E-585D9DEEBA6C}" type="datetimeFigureOut">
              <a:rPr lang="en-US" smtClean="0"/>
              <a:t>5/2/2012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161355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1E648-D5E8-4FEE-957E-585D9DEEBA6C}" type="datetimeFigureOut">
              <a:rPr lang="en-US" smtClean="0"/>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1552323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1E648-D5E8-4FEE-957E-585D9DEEBA6C}" type="datetimeFigureOut">
              <a:rPr lang="en-US" smtClean="0"/>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3E9DB-0629-4E71-B4D9-CA88D449D9C1}" type="slidenum">
              <a:rPr lang="en-US" smtClean="0"/>
              <a:t>‹#›</a:t>
            </a:fld>
            <a:endParaRPr lang="en-US"/>
          </a:p>
        </p:txBody>
      </p:sp>
    </p:spTree>
    <p:extLst>
      <p:ext uri="{BB962C8B-B14F-4D97-AF65-F5344CB8AC3E}">
        <p14:creationId xmlns:p14="http://schemas.microsoft.com/office/powerpoint/2010/main" val="73331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61E648-D5E8-4FEE-957E-585D9DEEBA6C}" type="datetimeFigureOut">
              <a:rPr lang="en-US" smtClean="0"/>
              <a:t>5/2/2012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3E9DB-0629-4E71-B4D9-CA88D449D9C1}" type="slidenum">
              <a:rPr lang="en-US" smtClean="0"/>
              <a:t>‹#›</a:t>
            </a:fld>
            <a:endParaRPr lang="en-US"/>
          </a:p>
        </p:txBody>
      </p:sp>
    </p:spTree>
    <p:extLst>
      <p:ext uri="{BB962C8B-B14F-4D97-AF65-F5344CB8AC3E}">
        <p14:creationId xmlns:p14="http://schemas.microsoft.com/office/powerpoint/2010/main" val="1711864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Autofit/>
          </a:bodyPr>
          <a:lstStyle/>
          <a:p>
            <a:r>
              <a:rPr lang="en-US" sz="3600" b="1" i="1" dirty="0" smtClean="0"/>
              <a:t>Arts Education in Public Elementary and Secondary Schools 1999-2000 and 2009-10</a:t>
            </a:r>
            <a:endParaRPr lang="en-US" sz="3600" b="1" i="1" dirty="0"/>
          </a:p>
        </p:txBody>
      </p:sp>
      <p:sp>
        <p:nvSpPr>
          <p:cNvPr id="3" name="Content Placeholder 2"/>
          <p:cNvSpPr>
            <a:spLocks noGrp="1"/>
          </p:cNvSpPr>
          <p:nvPr>
            <p:ph idx="1"/>
          </p:nvPr>
        </p:nvSpPr>
        <p:spPr>
          <a:xfrm>
            <a:off x="1219200" y="2743200"/>
            <a:ext cx="6553200" cy="3124200"/>
          </a:xfrm>
        </p:spPr>
        <p:txBody>
          <a:bodyPr/>
          <a:lstStyle/>
          <a:p>
            <a:r>
              <a:rPr lang="en-US" dirty="0" smtClean="0"/>
              <a:t>What is the survey</a:t>
            </a:r>
          </a:p>
          <a:p>
            <a:r>
              <a:rPr lang="en-US" dirty="0" smtClean="0"/>
              <a:t>Data collection scope and methods</a:t>
            </a:r>
          </a:p>
          <a:p>
            <a:r>
              <a:rPr lang="en-US" dirty="0" smtClean="0"/>
              <a:t>Key findings</a:t>
            </a:r>
          </a:p>
          <a:p>
            <a:r>
              <a:rPr lang="en-US" dirty="0" smtClean="0"/>
              <a:t>Key messages</a:t>
            </a:r>
          </a:p>
          <a:p>
            <a:r>
              <a:rPr lang="en-US" dirty="0" smtClean="0"/>
              <a:t>What you can do</a:t>
            </a:r>
            <a:endParaRPr lang="en-US" dirty="0"/>
          </a:p>
        </p:txBody>
      </p:sp>
    </p:spTree>
    <p:extLst>
      <p:ext uri="{BB962C8B-B14F-4D97-AF65-F5344CB8AC3E}">
        <p14:creationId xmlns:p14="http://schemas.microsoft.com/office/powerpoint/2010/main" val="1091262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1066800"/>
          </a:xfrm>
        </p:spPr>
        <p:txBody>
          <a:bodyPr/>
          <a:lstStyle/>
          <a:p>
            <a:r>
              <a:rPr lang="en-US" i="1" dirty="0" smtClean="0"/>
              <a:t>Key Findings</a:t>
            </a:r>
            <a:endParaRPr lang="en-US" i="1" dirty="0"/>
          </a:p>
        </p:txBody>
      </p:sp>
      <p:sp>
        <p:nvSpPr>
          <p:cNvPr id="3" name="Subtitle 2"/>
          <p:cNvSpPr>
            <a:spLocks noGrp="1"/>
          </p:cNvSpPr>
          <p:nvPr>
            <p:ph type="subTitle" idx="1"/>
          </p:nvPr>
        </p:nvSpPr>
        <p:spPr>
          <a:xfrm>
            <a:off x="990600" y="1295400"/>
            <a:ext cx="7086600" cy="4876800"/>
          </a:xfrm>
        </p:spPr>
        <p:txBody>
          <a:bodyPr>
            <a:normAutofit fontScale="40000" lnSpcReduction="20000"/>
          </a:bodyPr>
          <a:lstStyle/>
          <a:p>
            <a:pPr algn="l"/>
            <a:r>
              <a:rPr lang="en-US" sz="5100" b="1" dirty="0" smtClean="0">
                <a:solidFill>
                  <a:schemeClr val="tx1"/>
                </a:solidFill>
              </a:rPr>
              <a:t>Music:</a:t>
            </a:r>
          </a:p>
          <a:p>
            <a:pPr algn="l"/>
            <a:endParaRPr lang="en-US" sz="5100" b="1" dirty="0" smtClean="0">
              <a:solidFill>
                <a:schemeClr val="tx1"/>
              </a:solidFill>
            </a:endParaRPr>
          </a:p>
          <a:p>
            <a:pPr marL="465138" indent="-465138" algn="l">
              <a:buFont typeface="Arial" pitchFamily="34" charset="0"/>
              <a:buChar char="•"/>
            </a:pPr>
            <a:r>
              <a:rPr lang="en-US" sz="4400" b="1" dirty="0">
                <a:solidFill>
                  <a:schemeClr val="tx1"/>
                </a:solidFill>
                <a:ea typeface="Calibri"/>
                <a:cs typeface="Times New Roman"/>
              </a:rPr>
              <a:t>Nine percent of public secondary schools reported that they did not offer </a:t>
            </a:r>
            <a:r>
              <a:rPr lang="en-US" sz="4400" b="1" dirty="0" smtClean="0">
                <a:solidFill>
                  <a:schemeClr val="tx1"/>
                </a:solidFill>
                <a:ea typeface="Calibri"/>
                <a:cs typeface="Times New Roman"/>
              </a:rPr>
              <a:t>music.  (Figure 11, Pg. 21)</a:t>
            </a:r>
          </a:p>
          <a:p>
            <a:pPr marL="465138" indent="-465138" algn="l">
              <a:buFont typeface="Arial" pitchFamily="34" charset="0"/>
              <a:buChar char="•"/>
            </a:pPr>
            <a:endParaRPr lang="en-US" sz="4400" b="1" dirty="0">
              <a:solidFill>
                <a:schemeClr val="tx1"/>
              </a:solidFill>
              <a:ea typeface="Calibri"/>
              <a:cs typeface="Times New Roman"/>
            </a:endParaRPr>
          </a:p>
          <a:p>
            <a:pPr marL="571500" indent="-571500" algn="l">
              <a:buFont typeface="Arial" pitchFamily="34" charset="0"/>
              <a:buChar char="•"/>
            </a:pPr>
            <a:endParaRPr lang="en-US" sz="4400" b="1" dirty="0" smtClean="0">
              <a:solidFill>
                <a:schemeClr val="tx1"/>
              </a:solidFill>
              <a:ea typeface="Calibri"/>
              <a:cs typeface="Times New Roman"/>
            </a:endParaRPr>
          </a:p>
          <a:p>
            <a:pPr marL="465138" indent="-465138" algn="l">
              <a:buFont typeface="Arial" pitchFamily="34" charset="0"/>
              <a:buChar char="•"/>
            </a:pPr>
            <a:r>
              <a:rPr lang="en-US" sz="4400" b="1" dirty="0" smtClean="0">
                <a:solidFill>
                  <a:schemeClr val="tx1"/>
                </a:solidFill>
                <a:ea typeface="Calibri"/>
                <a:cs typeface="Times New Roman"/>
              </a:rPr>
              <a:t>15 </a:t>
            </a:r>
            <a:r>
              <a:rPr lang="en-US" sz="4400" b="1" dirty="0">
                <a:solidFill>
                  <a:schemeClr val="tx1"/>
                </a:solidFill>
                <a:ea typeface="Calibri"/>
                <a:cs typeface="Times New Roman"/>
              </a:rPr>
              <a:t>percent of elementary schools offered music instruction at least three times per </a:t>
            </a:r>
            <a:r>
              <a:rPr lang="en-US" sz="4400" b="1" dirty="0" smtClean="0">
                <a:solidFill>
                  <a:schemeClr val="tx1"/>
                </a:solidFill>
                <a:ea typeface="Calibri"/>
                <a:cs typeface="Times New Roman"/>
              </a:rPr>
              <a:t>week. (First Look Report)</a:t>
            </a:r>
          </a:p>
          <a:p>
            <a:pPr marL="571500" indent="-571500" algn="l">
              <a:buFont typeface="Arial" pitchFamily="34" charset="0"/>
              <a:buChar char="•"/>
            </a:pPr>
            <a:endParaRPr lang="en-US" sz="4400" b="1" dirty="0" smtClean="0">
              <a:solidFill>
                <a:schemeClr val="tx1"/>
              </a:solidFill>
            </a:endParaRPr>
          </a:p>
          <a:p>
            <a:pPr marL="571500" indent="-571500" algn="l">
              <a:buFont typeface="Arial" pitchFamily="34" charset="0"/>
              <a:buChar char="•"/>
            </a:pPr>
            <a:endParaRPr lang="en-US" sz="4400" b="1" dirty="0" smtClean="0">
              <a:solidFill>
                <a:schemeClr val="tx1"/>
              </a:solidFill>
            </a:endParaRPr>
          </a:p>
          <a:p>
            <a:pPr marL="457200" indent="-457200" algn="l">
              <a:buFont typeface="Arial" pitchFamily="34" charset="0"/>
              <a:buChar char="•"/>
            </a:pPr>
            <a:r>
              <a:rPr lang="en-US" sz="4400" b="1" dirty="0">
                <a:solidFill>
                  <a:schemeClr val="tx1"/>
                </a:solidFill>
                <a:ea typeface="Calibri"/>
              </a:rPr>
              <a:t>S</a:t>
            </a:r>
            <a:r>
              <a:rPr lang="en-US" sz="4400" b="1" dirty="0" smtClean="0">
                <a:solidFill>
                  <a:schemeClr val="tx1"/>
                </a:solidFill>
                <a:effectLst/>
                <a:ea typeface="Calibri"/>
              </a:rPr>
              <a:t>chools with a higher concentration of students in poverty were less likely to offer music education. (Figure 8, Pg</a:t>
            </a:r>
            <a:r>
              <a:rPr lang="en-US" sz="4400" b="1" dirty="0">
                <a:solidFill>
                  <a:schemeClr val="tx1"/>
                </a:solidFill>
                <a:ea typeface="Calibri"/>
              </a:rPr>
              <a:t>.</a:t>
            </a:r>
            <a:r>
              <a:rPr lang="en-US" sz="4400" b="1" dirty="0" smtClean="0">
                <a:solidFill>
                  <a:schemeClr val="tx1"/>
                </a:solidFill>
                <a:effectLst/>
                <a:ea typeface="Calibri"/>
              </a:rPr>
              <a:t> 14)</a:t>
            </a:r>
          </a:p>
          <a:p>
            <a:pPr algn="l"/>
            <a:endParaRPr lang="en-US" sz="4400" b="1" dirty="0" smtClean="0">
              <a:solidFill>
                <a:schemeClr val="tx1"/>
              </a:solidFill>
              <a:effectLst/>
              <a:ea typeface="Calibri"/>
            </a:endParaRPr>
          </a:p>
          <a:p>
            <a:pPr algn="l"/>
            <a:endParaRPr lang="en-US" sz="4400" b="1" dirty="0" smtClean="0">
              <a:solidFill>
                <a:schemeClr val="tx1"/>
              </a:solidFill>
              <a:effectLst/>
              <a:ea typeface="Calibri"/>
            </a:endParaRPr>
          </a:p>
          <a:p>
            <a:pPr marL="457200" indent="-457200" algn="l">
              <a:buFont typeface="Arial" pitchFamily="34" charset="0"/>
              <a:buChar char="•"/>
            </a:pPr>
            <a:r>
              <a:rPr lang="en-US" sz="4400" b="1" dirty="0">
                <a:solidFill>
                  <a:schemeClr val="tx1"/>
                </a:solidFill>
                <a:ea typeface="Calibri"/>
              </a:rPr>
              <a:t>A</a:t>
            </a:r>
            <a:r>
              <a:rPr lang="en-US" sz="4400" b="1" dirty="0" smtClean="0">
                <a:solidFill>
                  <a:schemeClr val="tx1"/>
                </a:solidFill>
                <a:effectLst/>
                <a:ea typeface="Calibri"/>
              </a:rPr>
              <a:t>mong elementary schools offering music education, the presence of music specialists declines as the school’s poverty rate increases. (Table 5, Pg. 15)</a:t>
            </a:r>
          </a:p>
          <a:p>
            <a:pPr marL="457200" indent="-457200" algn="l">
              <a:buFont typeface="Arial" pitchFamily="34" charset="0"/>
              <a:buChar char="•"/>
            </a:pPr>
            <a:endParaRPr lang="en-US" sz="3000" dirty="0" smtClean="0">
              <a:solidFill>
                <a:schemeClr val="tx1"/>
              </a:solidFill>
              <a:effectLst/>
              <a:latin typeface="Arial"/>
              <a:ea typeface="Calibri"/>
            </a:endParaRPr>
          </a:p>
          <a:p>
            <a:r>
              <a:rPr lang="en-US" sz="3000" b="1" dirty="0" smtClean="0">
                <a:solidFill>
                  <a:schemeClr val="tx1"/>
                </a:solidFill>
                <a:latin typeface="Arial"/>
              </a:rPr>
              <a:t>www.nces.ed.gov</a:t>
            </a:r>
            <a:endParaRPr lang="en-US" sz="3000" b="1" dirty="0" smtClean="0">
              <a:solidFill>
                <a:schemeClr val="tx1"/>
              </a:solidFill>
            </a:endParaRPr>
          </a:p>
          <a:p>
            <a:pPr marL="457200" indent="-457200" algn="l">
              <a:buFont typeface="Arial" pitchFamily="34" charset="0"/>
              <a:buChar char="•"/>
            </a:pPr>
            <a:endParaRPr lang="en-US" dirty="0" smtClean="0">
              <a:solidFill>
                <a:schemeClr val="tx1"/>
              </a:solidFill>
            </a:endParaRPr>
          </a:p>
        </p:txBody>
      </p:sp>
    </p:spTree>
    <p:extLst>
      <p:ext uri="{BB962C8B-B14F-4D97-AF65-F5344CB8AC3E}">
        <p14:creationId xmlns:p14="http://schemas.microsoft.com/office/powerpoint/2010/main" val="3747497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1066800"/>
          </a:xfrm>
        </p:spPr>
        <p:txBody>
          <a:bodyPr/>
          <a:lstStyle/>
          <a:p>
            <a:r>
              <a:rPr lang="en-US" i="1" dirty="0" smtClean="0"/>
              <a:t>Key Messages</a:t>
            </a:r>
            <a:endParaRPr lang="en-US" i="1" dirty="0"/>
          </a:p>
        </p:txBody>
      </p:sp>
      <p:sp>
        <p:nvSpPr>
          <p:cNvPr id="3" name="Subtitle 2"/>
          <p:cNvSpPr>
            <a:spLocks noGrp="1"/>
          </p:cNvSpPr>
          <p:nvPr>
            <p:ph type="subTitle" idx="1"/>
          </p:nvPr>
        </p:nvSpPr>
        <p:spPr>
          <a:xfrm>
            <a:off x="990600" y="1295400"/>
            <a:ext cx="7086600" cy="4876800"/>
          </a:xfrm>
        </p:spPr>
        <p:txBody>
          <a:bodyPr>
            <a:normAutofit/>
          </a:bodyPr>
          <a:lstStyle/>
          <a:p>
            <a:pPr marL="457200" lvl="0" indent="-457200" algn="l">
              <a:buFont typeface="Arial" pitchFamily="34" charset="0"/>
              <a:buChar char="•"/>
            </a:pPr>
            <a:endParaRPr lang="en-US" b="1" dirty="0" smtClean="0">
              <a:solidFill>
                <a:schemeClr val="tx1"/>
              </a:solidFill>
            </a:endParaRPr>
          </a:p>
          <a:p>
            <a:pPr marL="457200" lvl="0" indent="-457200" algn="l">
              <a:buFont typeface="Arial" pitchFamily="34" charset="0"/>
              <a:buChar char="•"/>
            </a:pPr>
            <a:endParaRPr lang="en-US" b="1" dirty="0">
              <a:solidFill>
                <a:schemeClr val="tx1"/>
              </a:solidFill>
            </a:endParaRPr>
          </a:p>
          <a:p>
            <a:pPr marL="457200" lvl="0" indent="-457200" algn="l">
              <a:buFont typeface="Arial" pitchFamily="34" charset="0"/>
              <a:buChar char="•"/>
            </a:pPr>
            <a:r>
              <a:rPr lang="en-US" b="1" dirty="0" smtClean="0">
                <a:solidFill>
                  <a:schemeClr val="tx1"/>
                </a:solidFill>
              </a:rPr>
              <a:t>All </a:t>
            </a:r>
            <a:r>
              <a:rPr lang="en-US" b="1" dirty="0">
                <a:solidFill>
                  <a:schemeClr val="tx1"/>
                </a:solidFill>
              </a:rPr>
              <a:t>students deserve access to a complete education – including a comprehensive arts </a:t>
            </a:r>
            <a:r>
              <a:rPr lang="en-US" b="1" dirty="0" smtClean="0">
                <a:solidFill>
                  <a:schemeClr val="tx1"/>
                </a:solidFill>
              </a:rPr>
              <a:t>education.</a:t>
            </a:r>
          </a:p>
          <a:p>
            <a:pPr marL="457200" lvl="0" indent="-457200" algn="l">
              <a:buFont typeface="Arial" pitchFamily="34" charset="0"/>
              <a:buChar char="•"/>
            </a:pPr>
            <a:endParaRPr lang="en-US" b="1" dirty="0">
              <a:solidFill>
                <a:schemeClr val="tx1"/>
              </a:solidFill>
            </a:endParaRPr>
          </a:p>
          <a:p>
            <a:pPr marL="457200" indent="-457200" algn="l">
              <a:buFont typeface="Arial" pitchFamily="34" charset="0"/>
              <a:buChar char="•"/>
            </a:pPr>
            <a:endParaRPr lang="en-US" dirty="0" smtClean="0">
              <a:solidFill>
                <a:schemeClr val="tx1"/>
              </a:solidFill>
            </a:endParaRPr>
          </a:p>
        </p:txBody>
      </p:sp>
    </p:spTree>
    <p:extLst>
      <p:ext uri="{BB962C8B-B14F-4D97-AF65-F5344CB8AC3E}">
        <p14:creationId xmlns:p14="http://schemas.microsoft.com/office/powerpoint/2010/main" val="1287817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1066800"/>
          </a:xfrm>
        </p:spPr>
        <p:txBody>
          <a:bodyPr/>
          <a:lstStyle/>
          <a:p>
            <a:r>
              <a:rPr lang="en-US" i="1" dirty="0" smtClean="0"/>
              <a:t>Key Messages</a:t>
            </a:r>
            <a:endParaRPr lang="en-US" i="1" dirty="0"/>
          </a:p>
        </p:txBody>
      </p:sp>
      <p:sp>
        <p:nvSpPr>
          <p:cNvPr id="3" name="Subtitle 2"/>
          <p:cNvSpPr>
            <a:spLocks noGrp="1"/>
          </p:cNvSpPr>
          <p:nvPr>
            <p:ph type="subTitle" idx="1"/>
          </p:nvPr>
        </p:nvSpPr>
        <p:spPr>
          <a:xfrm>
            <a:off x="990600" y="1295400"/>
            <a:ext cx="7086600" cy="4876800"/>
          </a:xfrm>
        </p:spPr>
        <p:txBody>
          <a:bodyPr>
            <a:normAutofit fontScale="85000" lnSpcReduction="10000"/>
          </a:bodyPr>
          <a:lstStyle/>
          <a:p>
            <a:pPr marL="457200" lvl="0" indent="-457200" algn="l">
              <a:buFont typeface="Arial" pitchFamily="34" charset="0"/>
              <a:buChar char="•"/>
            </a:pPr>
            <a:r>
              <a:rPr lang="en-US" b="1" dirty="0" smtClean="0">
                <a:solidFill>
                  <a:schemeClr val="tx1"/>
                </a:solidFill>
              </a:rPr>
              <a:t>The </a:t>
            </a:r>
            <a:r>
              <a:rPr lang="en-US" b="1" dirty="0">
                <a:solidFill>
                  <a:schemeClr val="tx1"/>
                </a:solidFill>
              </a:rPr>
              <a:t>vast majority of our nation’s public elementary and secondary schools – close to 90% - offer music </a:t>
            </a:r>
            <a:r>
              <a:rPr lang="en-US" b="1" dirty="0" smtClean="0">
                <a:solidFill>
                  <a:schemeClr val="tx1"/>
                </a:solidFill>
              </a:rPr>
              <a:t>instruction</a:t>
            </a:r>
            <a:r>
              <a:rPr lang="en-US" b="1" dirty="0">
                <a:solidFill>
                  <a:schemeClr val="tx1"/>
                </a:solidFill>
              </a:rPr>
              <a:t>. At the elementary level, that includes a majority of students receiving such instruction at least once a week by a certified </a:t>
            </a:r>
            <a:r>
              <a:rPr lang="en-US" b="1" dirty="0" smtClean="0">
                <a:solidFill>
                  <a:schemeClr val="tx1"/>
                </a:solidFill>
              </a:rPr>
              <a:t>music </a:t>
            </a:r>
            <a:r>
              <a:rPr lang="en-US" b="1" dirty="0">
                <a:solidFill>
                  <a:schemeClr val="tx1"/>
                </a:solidFill>
              </a:rPr>
              <a:t>teacher</a:t>
            </a:r>
            <a:r>
              <a:rPr lang="en-US" b="1" dirty="0" smtClean="0">
                <a:solidFill>
                  <a:schemeClr val="tx1"/>
                </a:solidFill>
              </a:rPr>
              <a:t>.</a:t>
            </a:r>
          </a:p>
          <a:p>
            <a:pPr marL="457200" lvl="0" indent="-457200" algn="l">
              <a:buFont typeface="Arial" pitchFamily="34" charset="0"/>
              <a:buChar char="•"/>
            </a:pPr>
            <a:endParaRPr lang="en-US" b="1" dirty="0" smtClean="0">
              <a:solidFill>
                <a:schemeClr val="tx1"/>
              </a:solidFill>
            </a:endParaRPr>
          </a:p>
          <a:p>
            <a:pPr marL="457200" indent="-457200" algn="l">
              <a:buFont typeface="Arial" pitchFamily="34" charset="0"/>
              <a:buChar char="•"/>
            </a:pPr>
            <a:r>
              <a:rPr lang="en-US" b="1" dirty="0">
                <a:solidFill>
                  <a:schemeClr val="tx1"/>
                </a:solidFill>
              </a:rPr>
              <a:t>Arts education advocates have advocated for the presence of arts education programs across the country throughout the recession and in the wake of reading and math accountability demands on public schools. </a:t>
            </a:r>
          </a:p>
          <a:p>
            <a:pPr marL="457200" indent="-457200" algn="l">
              <a:buFont typeface="Arial" pitchFamily="34" charset="0"/>
              <a:buChar char="•"/>
            </a:pPr>
            <a:endParaRPr lang="en-US" dirty="0" smtClean="0">
              <a:solidFill>
                <a:schemeClr val="tx1"/>
              </a:solidFill>
            </a:endParaRPr>
          </a:p>
        </p:txBody>
      </p:sp>
    </p:spTree>
    <p:extLst>
      <p:ext uri="{BB962C8B-B14F-4D97-AF65-F5344CB8AC3E}">
        <p14:creationId xmlns:p14="http://schemas.microsoft.com/office/powerpoint/2010/main" val="3179190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1066800"/>
          </a:xfrm>
        </p:spPr>
        <p:txBody>
          <a:bodyPr/>
          <a:lstStyle/>
          <a:p>
            <a:r>
              <a:rPr lang="en-US" i="1" dirty="0" smtClean="0"/>
              <a:t>Key Messages</a:t>
            </a:r>
            <a:endParaRPr lang="en-US" i="1" dirty="0"/>
          </a:p>
        </p:txBody>
      </p:sp>
      <p:sp>
        <p:nvSpPr>
          <p:cNvPr id="3" name="Subtitle 2"/>
          <p:cNvSpPr>
            <a:spLocks noGrp="1"/>
          </p:cNvSpPr>
          <p:nvPr>
            <p:ph type="subTitle" idx="1"/>
          </p:nvPr>
        </p:nvSpPr>
        <p:spPr>
          <a:xfrm>
            <a:off x="990600" y="1295400"/>
            <a:ext cx="7086600" cy="4876800"/>
          </a:xfrm>
        </p:spPr>
        <p:txBody>
          <a:bodyPr>
            <a:normAutofit/>
          </a:bodyPr>
          <a:lstStyle/>
          <a:p>
            <a:pPr marL="457200" indent="-457200" algn="l">
              <a:buFont typeface="Arial" pitchFamily="34" charset="0"/>
              <a:buChar char="•"/>
            </a:pPr>
            <a:endParaRPr lang="en-US" b="1" dirty="0" smtClean="0">
              <a:solidFill>
                <a:schemeClr val="tx1"/>
              </a:solidFill>
            </a:endParaRPr>
          </a:p>
          <a:p>
            <a:pPr marL="457200" indent="-457200" algn="l">
              <a:buFont typeface="Arial" pitchFamily="34" charset="0"/>
              <a:buChar char="•"/>
            </a:pPr>
            <a:endParaRPr lang="en-US" b="1" dirty="0">
              <a:solidFill>
                <a:schemeClr val="tx1"/>
              </a:solidFill>
            </a:endParaRPr>
          </a:p>
          <a:p>
            <a:pPr marL="457200" indent="-457200" algn="l">
              <a:buFont typeface="Arial" pitchFamily="34" charset="0"/>
              <a:buChar char="•"/>
            </a:pPr>
            <a:r>
              <a:rPr lang="en-US" b="1" dirty="0" smtClean="0">
                <a:solidFill>
                  <a:schemeClr val="tx1"/>
                </a:solidFill>
              </a:rPr>
              <a:t>There </a:t>
            </a:r>
            <a:r>
              <a:rPr lang="en-US" b="1" dirty="0">
                <a:solidFill>
                  <a:schemeClr val="tx1"/>
                </a:solidFill>
              </a:rPr>
              <a:t>are critical equity gaps in student access to a quality arts education in all arts disciplines, and these gaps must be addressed.</a:t>
            </a:r>
          </a:p>
          <a:p>
            <a:pPr marL="457200" indent="-457200" algn="l">
              <a:buFont typeface="Arial" pitchFamily="34" charset="0"/>
              <a:buChar char="•"/>
            </a:pPr>
            <a:endParaRPr lang="en-US" dirty="0" smtClean="0">
              <a:solidFill>
                <a:schemeClr val="tx1"/>
              </a:solidFill>
            </a:endParaRPr>
          </a:p>
        </p:txBody>
      </p:sp>
    </p:spTree>
    <p:extLst>
      <p:ext uri="{BB962C8B-B14F-4D97-AF65-F5344CB8AC3E}">
        <p14:creationId xmlns:p14="http://schemas.microsoft.com/office/powerpoint/2010/main" val="495412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1066800"/>
          </a:xfrm>
        </p:spPr>
        <p:txBody>
          <a:bodyPr/>
          <a:lstStyle/>
          <a:p>
            <a:r>
              <a:rPr lang="en-US" i="1" dirty="0" smtClean="0"/>
              <a:t>Key Messages</a:t>
            </a:r>
            <a:endParaRPr lang="en-US" i="1" dirty="0"/>
          </a:p>
        </p:txBody>
      </p:sp>
      <p:sp>
        <p:nvSpPr>
          <p:cNvPr id="3" name="Subtitle 2"/>
          <p:cNvSpPr>
            <a:spLocks noGrp="1"/>
          </p:cNvSpPr>
          <p:nvPr>
            <p:ph type="subTitle" idx="1"/>
          </p:nvPr>
        </p:nvSpPr>
        <p:spPr>
          <a:xfrm>
            <a:off x="990600" y="1295400"/>
            <a:ext cx="7086600" cy="4876800"/>
          </a:xfrm>
        </p:spPr>
        <p:txBody>
          <a:bodyPr>
            <a:normAutofit/>
          </a:bodyPr>
          <a:lstStyle/>
          <a:p>
            <a:pPr marL="457200" lvl="0" indent="-457200" algn="l">
              <a:buFont typeface="Arial" pitchFamily="34" charset="0"/>
              <a:buChar char="•"/>
            </a:pPr>
            <a:endParaRPr lang="en-US" b="1" dirty="0" smtClean="0">
              <a:solidFill>
                <a:schemeClr val="tx1"/>
              </a:solidFill>
            </a:endParaRPr>
          </a:p>
          <a:p>
            <a:pPr lvl="0" algn="l"/>
            <a:endParaRPr lang="en-US" b="1" dirty="0" smtClean="0">
              <a:solidFill>
                <a:schemeClr val="tx1"/>
              </a:solidFill>
            </a:endParaRPr>
          </a:p>
          <a:p>
            <a:pPr marL="457200" lvl="0" indent="-457200" algn="l">
              <a:buFont typeface="Arial" pitchFamily="34" charset="0"/>
              <a:buChar char="•"/>
            </a:pPr>
            <a:r>
              <a:rPr lang="en-US" b="1" dirty="0" smtClean="0">
                <a:solidFill>
                  <a:schemeClr val="tx1"/>
                </a:solidFill>
              </a:rPr>
              <a:t>Future </a:t>
            </a:r>
            <a:r>
              <a:rPr lang="en-US" b="1" dirty="0">
                <a:solidFill>
                  <a:schemeClr val="tx1"/>
                </a:solidFill>
              </a:rPr>
              <a:t>data collection should be more comprehensive in scope and depth, and be conducted more frequently.</a:t>
            </a:r>
          </a:p>
          <a:p>
            <a:pPr marL="457200" indent="-457200" algn="l">
              <a:buFont typeface="Arial" pitchFamily="34" charset="0"/>
              <a:buChar char="•"/>
            </a:pPr>
            <a:endParaRPr lang="en-US" dirty="0" smtClean="0">
              <a:solidFill>
                <a:schemeClr val="tx1"/>
              </a:solidFill>
            </a:endParaRPr>
          </a:p>
        </p:txBody>
      </p:sp>
    </p:spTree>
    <p:extLst>
      <p:ext uri="{BB962C8B-B14F-4D97-AF65-F5344CB8AC3E}">
        <p14:creationId xmlns:p14="http://schemas.microsoft.com/office/powerpoint/2010/main" val="35082992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1066800"/>
          </a:xfrm>
        </p:spPr>
        <p:txBody>
          <a:bodyPr/>
          <a:lstStyle/>
          <a:p>
            <a:r>
              <a:rPr lang="en-US" i="1" dirty="0" smtClean="0"/>
              <a:t>What You Can Do</a:t>
            </a:r>
            <a:endParaRPr lang="en-US" i="1" dirty="0"/>
          </a:p>
        </p:txBody>
      </p:sp>
      <p:sp>
        <p:nvSpPr>
          <p:cNvPr id="3" name="Subtitle 2"/>
          <p:cNvSpPr>
            <a:spLocks noGrp="1"/>
          </p:cNvSpPr>
          <p:nvPr>
            <p:ph type="subTitle" idx="1"/>
          </p:nvPr>
        </p:nvSpPr>
        <p:spPr>
          <a:xfrm>
            <a:off x="990600" y="1295400"/>
            <a:ext cx="7086600" cy="4876800"/>
          </a:xfrm>
        </p:spPr>
        <p:txBody>
          <a:bodyPr>
            <a:normAutofit/>
          </a:bodyPr>
          <a:lstStyle/>
          <a:p>
            <a:pPr marL="457200" indent="-457200" algn="l">
              <a:buFont typeface="Arial" pitchFamily="34" charset="0"/>
              <a:buChar char="•"/>
            </a:pPr>
            <a:r>
              <a:rPr lang="en-US" b="1" dirty="0" smtClean="0">
                <a:solidFill>
                  <a:schemeClr val="tx1"/>
                </a:solidFill>
              </a:rPr>
              <a:t>Review the Report</a:t>
            </a:r>
          </a:p>
          <a:p>
            <a:pPr marL="457200" indent="-457200" algn="l">
              <a:buFont typeface="Arial" pitchFamily="34" charset="0"/>
              <a:buChar char="•"/>
            </a:pPr>
            <a:r>
              <a:rPr lang="en-US" b="1" dirty="0" smtClean="0">
                <a:solidFill>
                  <a:schemeClr val="tx1"/>
                </a:solidFill>
              </a:rPr>
              <a:t>Prompt a Conversation about Access to Arts Education in Your Community and State</a:t>
            </a:r>
          </a:p>
          <a:p>
            <a:pPr marL="457200" indent="-457200" algn="l">
              <a:buFont typeface="Arial" pitchFamily="34" charset="0"/>
              <a:buChar char="•"/>
            </a:pPr>
            <a:r>
              <a:rPr lang="en-US" b="1" dirty="0" smtClean="0">
                <a:solidFill>
                  <a:schemeClr val="tx1"/>
                </a:solidFill>
              </a:rPr>
              <a:t>Seek Data Collection at the State and Local Level</a:t>
            </a:r>
          </a:p>
          <a:p>
            <a:pPr marL="457200" indent="-457200" algn="l">
              <a:buFont typeface="Arial" pitchFamily="34" charset="0"/>
              <a:buChar char="•"/>
            </a:pPr>
            <a:r>
              <a:rPr lang="en-US" b="1" dirty="0" smtClean="0">
                <a:solidFill>
                  <a:schemeClr val="tx1"/>
                </a:solidFill>
              </a:rPr>
              <a:t>Get the facts about the educational benefits of arts learning at </a:t>
            </a:r>
            <a:r>
              <a:rPr lang="en-US" b="1" i="1" dirty="0" smtClean="0">
                <a:solidFill>
                  <a:schemeClr val="tx1"/>
                </a:solidFill>
              </a:rPr>
              <a:t>ArtsEdSearch.org</a:t>
            </a:r>
            <a:endParaRPr lang="en-US" b="1" i="1" dirty="0">
              <a:solidFill>
                <a:schemeClr val="tx1"/>
              </a:solidFill>
            </a:endParaRPr>
          </a:p>
        </p:txBody>
      </p:sp>
    </p:spTree>
    <p:extLst>
      <p:ext uri="{BB962C8B-B14F-4D97-AF65-F5344CB8AC3E}">
        <p14:creationId xmlns:p14="http://schemas.microsoft.com/office/powerpoint/2010/main" val="3232083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1066800"/>
          </a:xfrm>
        </p:spPr>
        <p:txBody>
          <a:bodyPr/>
          <a:lstStyle/>
          <a:p>
            <a:r>
              <a:rPr lang="en-US" i="1" dirty="0" smtClean="0"/>
              <a:t>What You Can Do</a:t>
            </a:r>
            <a:endParaRPr lang="en-US" i="1" dirty="0"/>
          </a:p>
        </p:txBody>
      </p:sp>
      <p:sp>
        <p:nvSpPr>
          <p:cNvPr id="3" name="Subtitle 2"/>
          <p:cNvSpPr>
            <a:spLocks noGrp="1"/>
          </p:cNvSpPr>
          <p:nvPr>
            <p:ph type="subTitle" idx="1"/>
          </p:nvPr>
        </p:nvSpPr>
        <p:spPr>
          <a:xfrm>
            <a:off x="990600" y="1295400"/>
            <a:ext cx="7086600" cy="4876800"/>
          </a:xfrm>
        </p:spPr>
        <p:txBody>
          <a:bodyPr>
            <a:normAutofit fontScale="47500" lnSpcReduction="20000"/>
          </a:bodyPr>
          <a:lstStyle/>
          <a:p>
            <a:pPr algn="l"/>
            <a:r>
              <a:rPr lang="en-US" sz="5100" b="1" dirty="0" smtClean="0">
                <a:solidFill>
                  <a:schemeClr val="tx1"/>
                </a:solidFill>
              </a:rPr>
              <a:t>Arts Access in American School (FRSS) Toolkit</a:t>
            </a:r>
          </a:p>
          <a:p>
            <a:pPr marL="457200" indent="-457200" algn="l">
              <a:buFont typeface="Arial" pitchFamily="34" charset="0"/>
              <a:buChar char="•"/>
            </a:pPr>
            <a:r>
              <a:rPr lang="en-US" sz="5100" b="1" dirty="0" smtClean="0">
                <a:solidFill>
                  <a:schemeClr val="tx1"/>
                </a:solidFill>
              </a:rPr>
              <a:t>Links to Summary and Full Report</a:t>
            </a:r>
          </a:p>
          <a:p>
            <a:pPr marL="457200" indent="-457200" algn="l">
              <a:buFont typeface="Arial" pitchFamily="34" charset="0"/>
              <a:buChar char="•"/>
            </a:pPr>
            <a:r>
              <a:rPr lang="en-US" sz="5100" b="1" dirty="0" smtClean="0">
                <a:solidFill>
                  <a:schemeClr val="tx1"/>
                </a:solidFill>
              </a:rPr>
              <a:t>Remarks by Sec. Duncan</a:t>
            </a:r>
          </a:p>
          <a:p>
            <a:pPr marL="457200" indent="-457200" algn="l">
              <a:buFont typeface="Arial" pitchFamily="34" charset="0"/>
              <a:buChar char="•"/>
            </a:pPr>
            <a:r>
              <a:rPr lang="en-US" sz="5100" b="1" dirty="0" smtClean="0">
                <a:solidFill>
                  <a:schemeClr val="tx1"/>
                </a:solidFill>
              </a:rPr>
              <a:t>Analysis and News Coverage</a:t>
            </a:r>
          </a:p>
          <a:p>
            <a:pPr marL="457200" indent="-457200" algn="l">
              <a:buFont typeface="Arial" pitchFamily="34" charset="0"/>
              <a:buChar char="•"/>
            </a:pPr>
            <a:r>
              <a:rPr lang="en-US" sz="5100" b="1" dirty="0" smtClean="0">
                <a:solidFill>
                  <a:schemeClr val="tx1"/>
                </a:solidFill>
              </a:rPr>
              <a:t>2008 NAEP Toolkit Link </a:t>
            </a:r>
          </a:p>
          <a:p>
            <a:pPr marL="457200" indent="-457200" algn="l">
              <a:buFont typeface="Arial" pitchFamily="34" charset="0"/>
              <a:buChar char="•"/>
            </a:pPr>
            <a:endParaRPr lang="en-US" sz="5100" b="1" dirty="0">
              <a:solidFill>
                <a:schemeClr val="tx1"/>
              </a:solidFill>
            </a:endParaRPr>
          </a:p>
          <a:p>
            <a:pPr algn="l"/>
            <a:r>
              <a:rPr lang="en-US" sz="5100" b="1" i="1" dirty="0" smtClean="0">
                <a:solidFill>
                  <a:schemeClr val="tx1"/>
                </a:solidFill>
              </a:rPr>
              <a:t>Coming Soon</a:t>
            </a:r>
          </a:p>
          <a:p>
            <a:pPr marL="685800" indent="-685800" algn="l">
              <a:buFont typeface="Arial" pitchFamily="34" charset="0"/>
              <a:buChar char="•"/>
            </a:pPr>
            <a:r>
              <a:rPr lang="en-US" sz="5100" b="1" dirty="0" smtClean="0">
                <a:solidFill>
                  <a:schemeClr val="tx1"/>
                </a:solidFill>
              </a:rPr>
              <a:t>Fact Sheet</a:t>
            </a:r>
          </a:p>
          <a:p>
            <a:pPr marL="685800" indent="-685800" algn="l">
              <a:buFont typeface="Arial" pitchFamily="34" charset="0"/>
              <a:buChar char="•"/>
            </a:pPr>
            <a:r>
              <a:rPr lang="en-US" sz="5100" b="1" dirty="0" smtClean="0">
                <a:solidFill>
                  <a:schemeClr val="tx1"/>
                </a:solidFill>
              </a:rPr>
              <a:t>Key Findings</a:t>
            </a:r>
          </a:p>
          <a:p>
            <a:pPr marL="685800" indent="-685800" algn="l">
              <a:buFont typeface="Arial" pitchFamily="34" charset="0"/>
              <a:buChar char="•"/>
            </a:pPr>
            <a:r>
              <a:rPr lang="en-US" sz="5100" b="1" dirty="0" smtClean="0">
                <a:solidFill>
                  <a:schemeClr val="tx1"/>
                </a:solidFill>
              </a:rPr>
              <a:t>Communications Tips</a:t>
            </a:r>
          </a:p>
          <a:p>
            <a:pPr marL="457200" indent="-457200" algn="l">
              <a:buFont typeface="Arial" pitchFamily="34" charset="0"/>
              <a:buChar char="•"/>
            </a:pPr>
            <a:endParaRPr lang="en-US" sz="5100" dirty="0" smtClean="0">
              <a:solidFill>
                <a:schemeClr val="tx1"/>
              </a:solidFill>
            </a:endParaRPr>
          </a:p>
          <a:p>
            <a:r>
              <a:rPr lang="en-US" sz="5100" b="1" dirty="0" smtClean="0">
                <a:solidFill>
                  <a:schemeClr val="tx1"/>
                </a:solidFill>
              </a:rPr>
              <a:t>www.aep-arts.org</a:t>
            </a:r>
          </a:p>
        </p:txBody>
      </p:sp>
    </p:spTree>
    <p:extLst>
      <p:ext uri="{BB962C8B-B14F-4D97-AF65-F5344CB8AC3E}">
        <p14:creationId xmlns:p14="http://schemas.microsoft.com/office/powerpoint/2010/main" val="3779991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1066800"/>
          </a:xfrm>
        </p:spPr>
        <p:txBody>
          <a:bodyPr/>
          <a:lstStyle/>
          <a:p>
            <a:r>
              <a:rPr lang="en-US" i="1" dirty="0" smtClean="0"/>
              <a:t>What You Can Do</a:t>
            </a:r>
            <a:endParaRPr lang="en-US" i="1" dirty="0"/>
          </a:p>
        </p:txBody>
      </p:sp>
      <p:sp>
        <p:nvSpPr>
          <p:cNvPr id="3" name="Subtitle 2"/>
          <p:cNvSpPr>
            <a:spLocks noGrp="1"/>
          </p:cNvSpPr>
          <p:nvPr>
            <p:ph type="subTitle" idx="1"/>
          </p:nvPr>
        </p:nvSpPr>
        <p:spPr>
          <a:xfrm>
            <a:off x="990600" y="1295400"/>
            <a:ext cx="7086600" cy="4876800"/>
          </a:xfrm>
        </p:spPr>
        <p:txBody>
          <a:bodyPr>
            <a:normAutofit fontScale="62500" lnSpcReduction="20000"/>
          </a:bodyPr>
          <a:lstStyle/>
          <a:p>
            <a:r>
              <a:rPr lang="en-US" sz="5100" b="1" dirty="0" smtClean="0">
                <a:solidFill>
                  <a:schemeClr val="tx1"/>
                </a:solidFill>
              </a:rPr>
              <a:t>Stay Tuned For Full Toolkit</a:t>
            </a:r>
          </a:p>
          <a:p>
            <a:pPr algn="l"/>
            <a:endParaRPr lang="en-US" dirty="0" smtClean="0">
              <a:solidFill>
                <a:schemeClr val="tx1"/>
              </a:solidFill>
            </a:endParaRPr>
          </a:p>
          <a:p>
            <a:r>
              <a:rPr lang="en-US" dirty="0">
                <a:solidFill>
                  <a:schemeClr val="tx1"/>
                </a:solidFill>
              </a:rPr>
              <a:t>Americans for the </a:t>
            </a:r>
            <a:r>
              <a:rPr lang="en-US" dirty="0" smtClean="0">
                <a:solidFill>
                  <a:schemeClr val="tx1"/>
                </a:solidFill>
              </a:rPr>
              <a:t>Arts</a:t>
            </a:r>
          </a:p>
          <a:p>
            <a:r>
              <a:rPr lang="en-US" dirty="0" smtClean="0">
                <a:solidFill>
                  <a:schemeClr val="tx1"/>
                </a:solidFill>
              </a:rPr>
              <a:t>Arts </a:t>
            </a:r>
            <a:r>
              <a:rPr lang="en-US" dirty="0">
                <a:solidFill>
                  <a:schemeClr val="tx1"/>
                </a:solidFill>
              </a:rPr>
              <a:t>Education </a:t>
            </a:r>
            <a:r>
              <a:rPr lang="en-US" dirty="0" smtClean="0">
                <a:solidFill>
                  <a:schemeClr val="tx1"/>
                </a:solidFill>
              </a:rPr>
              <a:t>Partnership</a:t>
            </a:r>
          </a:p>
          <a:p>
            <a:r>
              <a:rPr lang="en-US" dirty="0" smtClean="0">
                <a:solidFill>
                  <a:schemeClr val="tx1"/>
                </a:solidFill>
              </a:rPr>
              <a:t>Educational </a:t>
            </a:r>
            <a:r>
              <a:rPr lang="en-US" dirty="0">
                <a:solidFill>
                  <a:schemeClr val="tx1"/>
                </a:solidFill>
              </a:rPr>
              <a:t>Theatre </a:t>
            </a:r>
            <a:r>
              <a:rPr lang="en-US" dirty="0" smtClean="0">
                <a:solidFill>
                  <a:schemeClr val="tx1"/>
                </a:solidFill>
              </a:rPr>
              <a:t>Association</a:t>
            </a:r>
          </a:p>
          <a:p>
            <a:r>
              <a:rPr lang="en-US" dirty="0" smtClean="0">
                <a:solidFill>
                  <a:schemeClr val="tx1"/>
                </a:solidFill>
              </a:rPr>
              <a:t>League </a:t>
            </a:r>
            <a:r>
              <a:rPr lang="en-US" dirty="0">
                <a:solidFill>
                  <a:schemeClr val="tx1"/>
                </a:solidFill>
              </a:rPr>
              <a:t>of American </a:t>
            </a:r>
            <a:r>
              <a:rPr lang="en-US" dirty="0" smtClean="0">
                <a:solidFill>
                  <a:schemeClr val="tx1"/>
                </a:solidFill>
              </a:rPr>
              <a:t>Orchestras</a:t>
            </a:r>
          </a:p>
          <a:p>
            <a:r>
              <a:rPr lang="en-US" dirty="0" smtClean="0">
                <a:solidFill>
                  <a:schemeClr val="tx1"/>
                </a:solidFill>
              </a:rPr>
              <a:t>National </a:t>
            </a:r>
            <a:r>
              <a:rPr lang="en-US" dirty="0">
                <a:solidFill>
                  <a:schemeClr val="tx1"/>
                </a:solidFill>
              </a:rPr>
              <a:t>Art Education </a:t>
            </a:r>
            <a:r>
              <a:rPr lang="en-US" dirty="0" smtClean="0">
                <a:solidFill>
                  <a:schemeClr val="tx1"/>
                </a:solidFill>
              </a:rPr>
              <a:t>Association</a:t>
            </a:r>
          </a:p>
          <a:p>
            <a:r>
              <a:rPr lang="en-US" dirty="0" err="1" smtClean="0">
                <a:solidFill>
                  <a:schemeClr val="tx1"/>
                </a:solidFill>
              </a:rPr>
              <a:t>NAfME</a:t>
            </a:r>
            <a:r>
              <a:rPr lang="en-US" dirty="0">
                <a:solidFill>
                  <a:schemeClr val="tx1"/>
                </a:solidFill>
              </a:rPr>
              <a:t>: The National Association for Music </a:t>
            </a:r>
            <a:r>
              <a:rPr lang="en-US" dirty="0" smtClean="0">
                <a:solidFill>
                  <a:schemeClr val="tx1"/>
                </a:solidFill>
              </a:rPr>
              <a:t>Education</a:t>
            </a:r>
          </a:p>
          <a:p>
            <a:r>
              <a:rPr lang="en-US" dirty="0" smtClean="0">
                <a:solidFill>
                  <a:schemeClr val="tx1"/>
                </a:solidFill>
              </a:rPr>
              <a:t>NAMM</a:t>
            </a:r>
          </a:p>
          <a:p>
            <a:r>
              <a:rPr lang="en-US" dirty="0" smtClean="0">
                <a:solidFill>
                  <a:schemeClr val="tx1"/>
                </a:solidFill>
              </a:rPr>
              <a:t>National </a:t>
            </a:r>
            <a:r>
              <a:rPr lang="en-US" dirty="0">
                <a:solidFill>
                  <a:schemeClr val="tx1"/>
                </a:solidFill>
              </a:rPr>
              <a:t>Dance Education </a:t>
            </a:r>
            <a:r>
              <a:rPr lang="en-US" dirty="0" smtClean="0">
                <a:solidFill>
                  <a:schemeClr val="tx1"/>
                </a:solidFill>
              </a:rPr>
              <a:t>Organization</a:t>
            </a:r>
          </a:p>
          <a:p>
            <a:r>
              <a:rPr lang="en-US" dirty="0" smtClean="0">
                <a:solidFill>
                  <a:schemeClr val="tx1"/>
                </a:solidFill>
              </a:rPr>
              <a:t>Quadrant </a:t>
            </a:r>
            <a:r>
              <a:rPr lang="en-US" dirty="0">
                <a:solidFill>
                  <a:schemeClr val="tx1"/>
                </a:solidFill>
              </a:rPr>
              <a:t>Arts Education </a:t>
            </a:r>
            <a:r>
              <a:rPr lang="en-US" dirty="0" smtClean="0">
                <a:solidFill>
                  <a:schemeClr val="tx1"/>
                </a:solidFill>
              </a:rPr>
              <a:t>Research</a:t>
            </a:r>
          </a:p>
          <a:p>
            <a:r>
              <a:rPr lang="en-US" dirty="0" smtClean="0">
                <a:solidFill>
                  <a:schemeClr val="tx1"/>
                </a:solidFill>
              </a:rPr>
              <a:t>State </a:t>
            </a:r>
            <a:r>
              <a:rPr lang="en-US" dirty="0">
                <a:solidFill>
                  <a:schemeClr val="tx1"/>
                </a:solidFill>
              </a:rPr>
              <a:t>Education Agency Directors of Arts </a:t>
            </a:r>
            <a:r>
              <a:rPr lang="en-US" dirty="0" smtClean="0">
                <a:solidFill>
                  <a:schemeClr val="tx1"/>
                </a:solidFill>
              </a:rPr>
              <a:t>Education</a:t>
            </a:r>
          </a:p>
          <a:p>
            <a:r>
              <a:rPr lang="en-US" dirty="0" smtClean="0">
                <a:solidFill>
                  <a:schemeClr val="tx1"/>
                </a:solidFill>
              </a:rPr>
              <a:t>Theatre </a:t>
            </a:r>
            <a:r>
              <a:rPr lang="en-US" dirty="0">
                <a:solidFill>
                  <a:schemeClr val="tx1"/>
                </a:solidFill>
              </a:rPr>
              <a:t>Communications Group</a:t>
            </a:r>
          </a:p>
          <a:p>
            <a:pPr marL="457200" indent="-457200" algn="l">
              <a:buFont typeface="Arial" pitchFamily="34" charset="0"/>
              <a:buChar char="•"/>
            </a:pPr>
            <a:endParaRPr lang="en-US" dirty="0" smtClean="0">
              <a:solidFill>
                <a:schemeClr val="tx1"/>
              </a:solidFill>
            </a:endParaRPr>
          </a:p>
          <a:p>
            <a:r>
              <a:rPr lang="en-US" b="1" dirty="0" smtClean="0">
                <a:solidFill>
                  <a:schemeClr val="tx1"/>
                </a:solidFill>
              </a:rPr>
              <a:t>www.aep-arts.org</a:t>
            </a:r>
          </a:p>
          <a:p>
            <a:pPr marL="457200" indent="-457200" algn="l">
              <a:buFont typeface="Arial" pitchFamily="34" charset="0"/>
              <a:buChar char="•"/>
            </a:pPr>
            <a:endParaRPr lang="en-US" dirty="0" smtClean="0">
              <a:solidFill>
                <a:schemeClr val="tx1"/>
              </a:solidFill>
            </a:endParaRPr>
          </a:p>
        </p:txBody>
      </p:sp>
    </p:spTree>
    <p:extLst>
      <p:ext uri="{BB962C8B-B14F-4D97-AF65-F5344CB8AC3E}">
        <p14:creationId xmlns:p14="http://schemas.microsoft.com/office/powerpoint/2010/main" val="3652358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“Snapshot </a:t>
            </a:r>
            <a:br>
              <a:rPr lang="en-US" dirty="0" smtClean="0"/>
            </a:br>
            <a:r>
              <a:rPr lang="en-US" dirty="0" smtClean="0"/>
              <a:t>of Arts Education” FRSS? </a:t>
            </a:r>
            <a:endParaRPr lang="en-US" dirty="0"/>
          </a:p>
        </p:txBody>
      </p:sp>
      <p:sp>
        <p:nvSpPr>
          <p:cNvPr id="3" name="Content Placeholder 2"/>
          <p:cNvSpPr>
            <a:spLocks noGrp="1"/>
          </p:cNvSpPr>
          <p:nvPr>
            <p:ph idx="1"/>
          </p:nvPr>
        </p:nvSpPr>
        <p:spPr/>
        <p:txBody>
          <a:bodyPr>
            <a:normAutofit lnSpcReduction="10000"/>
          </a:bodyPr>
          <a:lstStyle/>
          <a:p>
            <a:r>
              <a:rPr lang="en-US" dirty="0" smtClean="0"/>
              <a:t>FRSS = Fast Response Survey System</a:t>
            </a:r>
          </a:p>
          <a:p>
            <a:r>
              <a:rPr lang="en-US" dirty="0" smtClean="0"/>
              <a:t>U.S. Department of Education survey used to collect issue-oriented data quickly</a:t>
            </a:r>
          </a:p>
          <a:p>
            <a:r>
              <a:rPr lang="en-US" dirty="0" smtClean="0"/>
              <a:t>Current survey for arts education covers 2009-10 school year</a:t>
            </a:r>
          </a:p>
          <a:p>
            <a:r>
              <a:rPr lang="en-US" dirty="0" smtClean="0"/>
              <a:t> Previous arts education FRSS was 1999-2000</a:t>
            </a:r>
          </a:p>
          <a:p>
            <a:r>
              <a:rPr lang="en-US" dirty="0" smtClean="0"/>
              <a:t>Allows for a 10-year pre- and post-NCLB comparison on status and condition of arts education</a:t>
            </a:r>
            <a:endParaRPr lang="en-US" dirty="0"/>
          </a:p>
        </p:txBody>
      </p:sp>
    </p:spTree>
    <p:extLst>
      <p:ext uri="{BB962C8B-B14F-4D97-AF65-F5344CB8AC3E}">
        <p14:creationId xmlns:p14="http://schemas.microsoft.com/office/powerpoint/2010/main" val="885766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Data are Collected?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National-level data on arts education in public elementary and secondary schools</a:t>
            </a:r>
          </a:p>
          <a:p>
            <a:r>
              <a:rPr lang="en-US" dirty="0" smtClean="0"/>
              <a:t>Comprised of 7 </a:t>
            </a:r>
            <a:r>
              <a:rPr lang="en-US" dirty="0"/>
              <a:t>separate </a:t>
            </a:r>
            <a:r>
              <a:rPr lang="en-US" dirty="0" smtClean="0"/>
              <a:t>surveys, covering such arts-related topics as:</a:t>
            </a:r>
          </a:p>
          <a:p>
            <a:pPr lvl="1"/>
            <a:r>
              <a:rPr lang="en-US" dirty="0" smtClean="0"/>
              <a:t>Availability and characteristics of programs</a:t>
            </a:r>
          </a:p>
          <a:p>
            <a:pPr lvl="1"/>
            <a:r>
              <a:rPr lang="en-US" dirty="0" smtClean="0"/>
              <a:t>Teaching loads and professional development of instructors</a:t>
            </a:r>
          </a:p>
          <a:p>
            <a:pPr lvl="1"/>
            <a:r>
              <a:rPr lang="en-US" dirty="0" smtClean="0"/>
              <a:t>Classroom teachers integration of the arts with other subjects</a:t>
            </a:r>
          </a:p>
          <a:p>
            <a:pPr lvl="1"/>
            <a:r>
              <a:rPr lang="en-US" dirty="0" smtClean="0"/>
              <a:t>Teachers’ use of methods to assess student learning High school graduation requirements in the arts</a:t>
            </a:r>
            <a:endParaRPr lang="en-US" dirty="0"/>
          </a:p>
        </p:txBody>
      </p:sp>
    </p:spTree>
    <p:extLst>
      <p:ext uri="{BB962C8B-B14F-4D97-AF65-F5344CB8AC3E}">
        <p14:creationId xmlns:p14="http://schemas.microsoft.com/office/powerpoint/2010/main" val="1965214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Data are </a:t>
            </a:r>
            <a:r>
              <a:rPr lang="en-US" u="sng" dirty="0" smtClean="0"/>
              <a:t>not</a:t>
            </a:r>
            <a:r>
              <a:rPr lang="en-US" dirty="0" smtClean="0"/>
              <a:t> Collected?</a:t>
            </a:r>
            <a:endParaRPr lang="en-US" dirty="0"/>
          </a:p>
        </p:txBody>
      </p:sp>
      <p:sp>
        <p:nvSpPr>
          <p:cNvPr id="3" name="Content Placeholder 2"/>
          <p:cNvSpPr>
            <a:spLocks noGrp="1"/>
          </p:cNvSpPr>
          <p:nvPr>
            <p:ph idx="1"/>
          </p:nvPr>
        </p:nvSpPr>
        <p:spPr>
          <a:xfrm>
            <a:off x="1066800" y="1828800"/>
            <a:ext cx="7315200" cy="4525963"/>
          </a:xfrm>
        </p:spPr>
        <p:txBody>
          <a:bodyPr/>
          <a:lstStyle/>
          <a:p>
            <a:r>
              <a:rPr lang="en-US" dirty="0" smtClean="0"/>
              <a:t>State- and local-level data</a:t>
            </a:r>
          </a:p>
          <a:p>
            <a:endParaRPr lang="en-US" dirty="0" smtClean="0"/>
          </a:p>
          <a:p>
            <a:r>
              <a:rPr lang="en-US" dirty="0" smtClean="0"/>
              <a:t>Survey responses of theatre and dance specialists</a:t>
            </a:r>
          </a:p>
          <a:p>
            <a:endParaRPr lang="en-US" dirty="0" smtClean="0"/>
          </a:p>
          <a:p>
            <a:r>
              <a:rPr lang="en-US" dirty="0" smtClean="0"/>
              <a:t>Outcomes of student learning in the arts</a:t>
            </a:r>
          </a:p>
          <a:p>
            <a:endParaRPr lang="en-US" dirty="0"/>
          </a:p>
        </p:txBody>
      </p:sp>
    </p:spTree>
    <p:extLst>
      <p:ext uri="{BB962C8B-B14F-4D97-AF65-F5344CB8AC3E}">
        <p14:creationId xmlns:p14="http://schemas.microsoft.com/office/powerpoint/2010/main" val="429124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Data </a:t>
            </a:r>
            <a:r>
              <a:rPr lang="en-US" dirty="0"/>
              <a:t>C</a:t>
            </a:r>
            <a:r>
              <a:rPr lang="en-US" dirty="0" smtClean="0"/>
              <a:t>ollected?</a:t>
            </a:r>
            <a:endParaRPr lang="en-US" dirty="0"/>
          </a:p>
        </p:txBody>
      </p:sp>
      <p:sp>
        <p:nvSpPr>
          <p:cNvPr id="3" name="Content Placeholder 2"/>
          <p:cNvSpPr>
            <a:spLocks noGrp="1"/>
          </p:cNvSpPr>
          <p:nvPr>
            <p:ph idx="1"/>
          </p:nvPr>
        </p:nvSpPr>
        <p:spPr/>
        <p:txBody>
          <a:bodyPr>
            <a:normAutofit fontScale="92500"/>
          </a:bodyPr>
          <a:lstStyle/>
          <a:p>
            <a:r>
              <a:rPr lang="en-US" dirty="0" smtClean="0"/>
              <a:t>Distributed to a nationally representative sample of over 1200 elementary and 1200 secondary schools</a:t>
            </a:r>
          </a:p>
          <a:p>
            <a:r>
              <a:rPr lang="en-US" dirty="0" smtClean="0"/>
              <a:t>Primarily a multiple-choice questionnaire</a:t>
            </a:r>
          </a:p>
          <a:p>
            <a:r>
              <a:rPr lang="en-US" dirty="0" smtClean="0"/>
              <a:t>Responses gathered from following populations:</a:t>
            </a:r>
          </a:p>
          <a:p>
            <a:pPr lvl="1"/>
            <a:r>
              <a:rPr lang="en-US" dirty="0" smtClean="0"/>
              <a:t>Elementary school principals, music specialists, visual arts specialists and general classroom teachers</a:t>
            </a:r>
          </a:p>
          <a:p>
            <a:pPr lvl="1"/>
            <a:r>
              <a:rPr lang="en-US" dirty="0" smtClean="0"/>
              <a:t>Secondary school principals, music specialists, visual arts specialists</a:t>
            </a:r>
          </a:p>
          <a:p>
            <a:endParaRPr lang="en-US" dirty="0"/>
          </a:p>
        </p:txBody>
      </p:sp>
    </p:spTree>
    <p:extLst>
      <p:ext uri="{BB962C8B-B14F-4D97-AF65-F5344CB8AC3E}">
        <p14:creationId xmlns:p14="http://schemas.microsoft.com/office/powerpoint/2010/main" val="3696609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 A Mixed Picture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83378962"/>
              </p:ext>
            </p:extLst>
          </p:nvPr>
        </p:nvGraphicFramePr>
        <p:xfrm>
          <a:off x="1219200" y="1828800"/>
          <a:ext cx="6400800" cy="2978383"/>
        </p:xfrm>
        <a:graphic>
          <a:graphicData uri="http://schemas.openxmlformats.org/drawingml/2006/table">
            <a:tbl>
              <a:tblPr firstRow="1" bandRow="1">
                <a:tableStyleId>{5C22544A-7EE6-4342-B048-85BDC9FD1C3A}</a:tableStyleId>
              </a:tblPr>
              <a:tblGrid>
                <a:gridCol w="2133600"/>
                <a:gridCol w="2133600"/>
                <a:gridCol w="2133600"/>
              </a:tblGrid>
              <a:tr h="708843">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smtClean="0"/>
                        <a:t>Elementary Schools Instruction</a:t>
                      </a:r>
                    </a:p>
                  </a:txBody>
                  <a:tcPr anchor="ctr"/>
                </a:tc>
                <a:tc hMerge="1">
                  <a:txBody>
                    <a:bodyPr/>
                    <a:lstStyle/>
                    <a:p>
                      <a:endParaRPr lang="en-US"/>
                    </a:p>
                  </a:txBody>
                  <a:tcPr/>
                </a:tc>
                <a:tc hMerge="1">
                  <a:txBody>
                    <a:bodyPr/>
                    <a:lstStyle/>
                    <a:p>
                      <a:endParaRPr lang="en-US" dirty="0"/>
                    </a:p>
                  </a:txBody>
                  <a:tcPr/>
                </a:tc>
              </a:tr>
              <a:tr h="453908">
                <a:tc>
                  <a:txBody>
                    <a:bodyPr/>
                    <a:lstStyle/>
                    <a:p>
                      <a:pPr algn="ctr"/>
                      <a:r>
                        <a:rPr lang="en-US" dirty="0" smtClean="0"/>
                        <a:t>Arts Discipline</a:t>
                      </a:r>
                      <a:endParaRPr lang="en-US" dirty="0"/>
                    </a:p>
                  </a:txBody>
                  <a:tcPr/>
                </a:tc>
                <a:tc>
                  <a:txBody>
                    <a:bodyPr/>
                    <a:lstStyle/>
                    <a:p>
                      <a:pPr algn="ctr"/>
                      <a:r>
                        <a:rPr lang="en-US" dirty="0" smtClean="0"/>
                        <a:t>2009-10</a:t>
                      </a:r>
                      <a:endParaRPr lang="en-US" dirty="0"/>
                    </a:p>
                  </a:txBody>
                  <a:tcPr/>
                </a:tc>
                <a:tc>
                  <a:txBody>
                    <a:bodyPr/>
                    <a:lstStyle/>
                    <a:p>
                      <a:pPr algn="ctr"/>
                      <a:r>
                        <a:rPr lang="en-US" dirty="0" smtClean="0"/>
                        <a:t>1999-2000</a:t>
                      </a:r>
                      <a:endParaRPr lang="en-US" dirty="0"/>
                    </a:p>
                  </a:txBody>
                  <a:tcPr/>
                </a:tc>
              </a:tr>
              <a:tr h="453908">
                <a:tc>
                  <a:txBody>
                    <a:bodyPr/>
                    <a:lstStyle/>
                    <a:p>
                      <a:r>
                        <a:rPr lang="en-US" dirty="0" smtClean="0"/>
                        <a:t>Music</a:t>
                      </a:r>
                      <a:endParaRPr lang="en-US" dirty="0"/>
                    </a:p>
                  </a:txBody>
                  <a:tcPr/>
                </a:tc>
                <a:tc>
                  <a:txBody>
                    <a:bodyPr/>
                    <a:lstStyle/>
                    <a:p>
                      <a:pPr algn="r"/>
                      <a:r>
                        <a:rPr lang="en-US" dirty="0" smtClean="0"/>
                        <a:t>94%</a:t>
                      </a:r>
                      <a:endParaRPr lang="en-US" dirty="0"/>
                    </a:p>
                  </a:txBody>
                  <a:tcPr/>
                </a:tc>
                <a:tc>
                  <a:txBody>
                    <a:bodyPr/>
                    <a:lstStyle/>
                    <a:p>
                      <a:pPr algn="r"/>
                      <a:r>
                        <a:rPr lang="en-US" dirty="0" smtClean="0"/>
                        <a:t>94%</a:t>
                      </a:r>
                      <a:endParaRPr lang="en-US" dirty="0"/>
                    </a:p>
                  </a:txBody>
                  <a:tcPr/>
                </a:tc>
              </a:tr>
              <a:tr h="453908">
                <a:tc>
                  <a:txBody>
                    <a:bodyPr/>
                    <a:lstStyle/>
                    <a:p>
                      <a:r>
                        <a:rPr lang="en-US" dirty="0" smtClean="0"/>
                        <a:t>Visual Arts</a:t>
                      </a:r>
                      <a:endParaRPr lang="en-US" dirty="0"/>
                    </a:p>
                  </a:txBody>
                  <a:tcPr/>
                </a:tc>
                <a:tc>
                  <a:txBody>
                    <a:bodyPr/>
                    <a:lstStyle/>
                    <a:p>
                      <a:pPr algn="r"/>
                      <a:r>
                        <a:rPr lang="en-US" dirty="0" smtClean="0"/>
                        <a:t>83%</a:t>
                      </a:r>
                      <a:endParaRPr lang="en-US" dirty="0"/>
                    </a:p>
                  </a:txBody>
                  <a:tcPr/>
                </a:tc>
                <a:tc>
                  <a:txBody>
                    <a:bodyPr/>
                    <a:lstStyle/>
                    <a:p>
                      <a:pPr algn="r"/>
                      <a:r>
                        <a:rPr lang="en-US" dirty="0" smtClean="0"/>
                        <a:t>87%</a:t>
                      </a:r>
                      <a:endParaRPr lang="en-US" dirty="0"/>
                    </a:p>
                  </a:txBody>
                  <a:tcPr/>
                </a:tc>
              </a:tr>
              <a:tr h="453908">
                <a:tc>
                  <a:txBody>
                    <a:bodyPr/>
                    <a:lstStyle/>
                    <a:p>
                      <a:r>
                        <a:rPr lang="en-US" dirty="0" smtClean="0"/>
                        <a:t>Theatre</a:t>
                      </a:r>
                      <a:endParaRPr lang="en-US" dirty="0"/>
                    </a:p>
                  </a:txBody>
                  <a:tcPr/>
                </a:tc>
                <a:tc>
                  <a:txBody>
                    <a:bodyPr/>
                    <a:lstStyle/>
                    <a:p>
                      <a:pPr algn="r"/>
                      <a:r>
                        <a:rPr lang="en-US" dirty="0" smtClean="0"/>
                        <a:t>4%</a:t>
                      </a:r>
                      <a:endParaRPr lang="en-US" dirty="0"/>
                    </a:p>
                  </a:txBody>
                  <a:tcPr/>
                </a:tc>
                <a:tc>
                  <a:txBody>
                    <a:bodyPr/>
                    <a:lstStyle/>
                    <a:p>
                      <a:pPr algn="r"/>
                      <a:r>
                        <a:rPr lang="en-US" dirty="0" smtClean="0"/>
                        <a:t>20%</a:t>
                      </a:r>
                      <a:endParaRPr lang="en-US" dirty="0"/>
                    </a:p>
                  </a:txBody>
                  <a:tcPr/>
                </a:tc>
              </a:tr>
              <a:tr h="453908">
                <a:tc>
                  <a:txBody>
                    <a:bodyPr/>
                    <a:lstStyle/>
                    <a:p>
                      <a:r>
                        <a:rPr lang="en-US" dirty="0" smtClean="0"/>
                        <a:t>Dance</a:t>
                      </a:r>
                      <a:endParaRPr lang="en-US" dirty="0"/>
                    </a:p>
                  </a:txBody>
                  <a:tcPr/>
                </a:tc>
                <a:tc>
                  <a:txBody>
                    <a:bodyPr/>
                    <a:lstStyle/>
                    <a:p>
                      <a:pPr algn="r"/>
                      <a:r>
                        <a:rPr lang="en-US" dirty="0" smtClean="0"/>
                        <a:t>3%</a:t>
                      </a:r>
                      <a:endParaRPr lang="en-US" dirty="0"/>
                    </a:p>
                  </a:txBody>
                  <a:tcPr/>
                </a:tc>
                <a:tc>
                  <a:txBody>
                    <a:bodyPr/>
                    <a:lstStyle/>
                    <a:p>
                      <a:pPr algn="r"/>
                      <a:r>
                        <a:rPr lang="en-US" dirty="0" smtClean="0"/>
                        <a:t>20%</a:t>
                      </a:r>
                      <a:endParaRPr lang="en-US" dirty="0"/>
                    </a:p>
                  </a:txBody>
                  <a:tcPr/>
                </a:tc>
              </a:tr>
            </a:tbl>
          </a:graphicData>
        </a:graphic>
      </p:graphicFrame>
      <p:sp>
        <p:nvSpPr>
          <p:cNvPr id="5" name="TextBox 4"/>
          <p:cNvSpPr txBox="1"/>
          <p:nvPr/>
        </p:nvSpPr>
        <p:spPr>
          <a:xfrm>
            <a:off x="1219200" y="5181600"/>
            <a:ext cx="6477000" cy="646331"/>
          </a:xfrm>
          <a:prstGeom prst="rect">
            <a:avLst/>
          </a:prstGeom>
          <a:noFill/>
        </p:spPr>
        <p:txBody>
          <a:bodyPr wrap="square" rtlCol="0">
            <a:spAutoFit/>
          </a:bodyPr>
          <a:lstStyle/>
          <a:p>
            <a:r>
              <a:rPr lang="en-US" sz="1200" dirty="0" smtClean="0"/>
              <a:t>Source: </a:t>
            </a:r>
            <a:r>
              <a:rPr lang="en-US" sz="1200" dirty="0" err="1" smtClean="0"/>
              <a:t>Parsad</a:t>
            </a:r>
            <a:r>
              <a:rPr lang="en-US" sz="1200" dirty="0" smtClean="0"/>
              <a:t>, D., and </a:t>
            </a:r>
            <a:r>
              <a:rPr lang="en-US" sz="1200" dirty="0" err="1" smtClean="0"/>
              <a:t>Spiegelman</a:t>
            </a:r>
            <a:r>
              <a:rPr lang="en-US" sz="1200" dirty="0" smtClean="0"/>
              <a:t>, M. (2012). Arts Education in Public Elementary and Secondary Schools: 1999-2000 and 2009-10 (NCES 2012-014). National Center for Education Statistics, Institute of Education Sciences, U.S. Department of Education. Washington, DC. Figure 1</a:t>
            </a:r>
            <a:endParaRPr lang="en-US" sz="1200" dirty="0"/>
          </a:p>
        </p:txBody>
      </p:sp>
    </p:spTree>
    <p:extLst>
      <p:ext uri="{BB962C8B-B14F-4D97-AF65-F5344CB8AC3E}">
        <p14:creationId xmlns:p14="http://schemas.microsoft.com/office/powerpoint/2010/main" val="1467551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 A Mixed Picture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89105695"/>
              </p:ext>
            </p:extLst>
          </p:nvPr>
        </p:nvGraphicFramePr>
        <p:xfrm>
          <a:off x="1219200" y="1828800"/>
          <a:ext cx="6400800" cy="2978383"/>
        </p:xfrm>
        <a:graphic>
          <a:graphicData uri="http://schemas.openxmlformats.org/drawingml/2006/table">
            <a:tbl>
              <a:tblPr firstRow="1" bandRow="1">
                <a:tableStyleId>{5C22544A-7EE6-4342-B048-85BDC9FD1C3A}</a:tableStyleId>
              </a:tblPr>
              <a:tblGrid>
                <a:gridCol w="2133600"/>
                <a:gridCol w="2133600"/>
                <a:gridCol w="2133600"/>
              </a:tblGrid>
              <a:tr h="708843">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smtClean="0"/>
                        <a:t>Secondary Schools Instruction</a:t>
                      </a:r>
                    </a:p>
                  </a:txBody>
                  <a:tcPr anchor="ctr"/>
                </a:tc>
                <a:tc hMerge="1">
                  <a:txBody>
                    <a:bodyPr/>
                    <a:lstStyle/>
                    <a:p>
                      <a:endParaRPr lang="en-US"/>
                    </a:p>
                  </a:txBody>
                  <a:tcPr/>
                </a:tc>
                <a:tc hMerge="1">
                  <a:txBody>
                    <a:bodyPr/>
                    <a:lstStyle/>
                    <a:p>
                      <a:endParaRPr lang="en-US" dirty="0"/>
                    </a:p>
                  </a:txBody>
                  <a:tcPr/>
                </a:tc>
              </a:tr>
              <a:tr h="453908">
                <a:tc>
                  <a:txBody>
                    <a:bodyPr/>
                    <a:lstStyle/>
                    <a:p>
                      <a:pPr algn="ctr"/>
                      <a:r>
                        <a:rPr lang="en-US" dirty="0" smtClean="0"/>
                        <a:t>Arts Discipline</a:t>
                      </a:r>
                      <a:endParaRPr lang="en-US" dirty="0"/>
                    </a:p>
                  </a:txBody>
                  <a:tcPr/>
                </a:tc>
                <a:tc>
                  <a:txBody>
                    <a:bodyPr/>
                    <a:lstStyle/>
                    <a:p>
                      <a:pPr algn="ctr"/>
                      <a:r>
                        <a:rPr lang="en-US" dirty="0" smtClean="0"/>
                        <a:t>2008-09</a:t>
                      </a:r>
                      <a:endParaRPr lang="en-US" dirty="0"/>
                    </a:p>
                  </a:txBody>
                  <a:tcPr/>
                </a:tc>
                <a:tc>
                  <a:txBody>
                    <a:bodyPr/>
                    <a:lstStyle/>
                    <a:p>
                      <a:pPr algn="ctr"/>
                      <a:r>
                        <a:rPr lang="en-US" dirty="0" smtClean="0"/>
                        <a:t>1999-2000</a:t>
                      </a:r>
                      <a:endParaRPr lang="en-US" dirty="0"/>
                    </a:p>
                  </a:txBody>
                  <a:tcPr/>
                </a:tc>
              </a:tr>
              <a:tr h="453908">
                <a:tc>
                  <a:txBody>
                    <a:bodyPr/>
                    <a:lstStyle/>
                    <a:p>
                      <a:r>
                        <a:rPr lang="en-US" dirty="0" smtClean="0"/>
                        <a:t>Music</a:t>
                      </a:r>
                      <a:endParaRPr lang="en-US" dirty="0"/>
                    </a:p>
                  </a:txBody>
                  <a:tcPr/>
                </a:tc>
                <a:tc>
                  <a:txBody>
                    <a:bodyPr/>
                    <a:lstStyle/>
                    <a:p>
                      <a:pPr algn="r"/>
                      <a:r>
                        <a:rPr lang="en-US" dirty="0" smtClean="0"/>
                        <a:t>91%</a:t>
                      </a:r>
                      <a:endParaRPr lang="en-US" dirty="0"/>
                    </a:p>
                  </a:txBody>
                  <a:tcPr/>
                </a:tc>
                <a:tc>
                  <a:txBody>
                    <a:bodyPr/>
                    <a:lstStyle/>
                    <a:p>
                      <a:pPr algn="r"/>
                      <a:r>
                        <a:rPr lang="en-US" dirty="0" smtClean="0"/>
                        <a:t>90%</a:t>
                      </a:r>
                      <a:endParaRPr lang="en-US" dirty="0"/>
                    </a:p>
                  </a:txBody>
                  <a:tcPr/>
                </a:tc>
              </a:tr>
              <a:tr h="453908">
                <a:tc>
                  <a:txBody>
                    <a:bodyPr/>
                    <a:lstStyle/>
                    <a:p>
                      <a:r>
                        <a:rPr lang="en-US" dirty="0" smtClean="0"/>
                        <a:t>Visual Arts</a:t>
                      </a:r>
                      <a:endParaRPr lang="en-US" dirty="0"/>
                    </a:p>
                  </a:txBody>
                  <a:tcPr/>
                </a:tc>
                <a:tc>
                  <a:txBody>
                    <a:bodyPr/>
                    <a:lstStyle/>
                    <a:p>
                      <a:pPr algn="r"/>
                      <a:r>
                        <a:rPr lang="en-US" dirty="0" smtClean="0"/>
                        <a:t>89%</a:t>
                      </a:r>
                      <a:endParaRPr lang="en-US" dirty="0"/>
                    </a:p>
                  </a:txBody>
                  <a:tcPr/>
                </a:tc>
                <a:tc>
                  <a:txBody>
                    <a:bodyPr/>
                    <a:lstStyle/>
                    <a:p>
                      <a:pPr algn="r"/>
                      <a:r>
                        <a:rPr lang="en-US" dirty="0" smtClean="0"/>
                        <a:t>93%</a:t>
                      </a:r>
                      <a:endParaRPr lang="en-US" dirty="0"/>
                    </a:p>
                  </a:txBody>
                  <a:tcPr/>
                </a:tc>
              </a:tr>
              <a:tr h="453908">
                <a:tc>
                  <a:txBody>
                    <a:bodyPr/>
                    <a:lstStyle/>
                    <a:p>
                      <a:r>
                        <a:rPr lang="en-US" dirty="0" smtClean="0"/>
                        <a:t>Theatre</a:t>
                      </a:r>
                      <a:endParaRPr lang="en-US" dirty="0"/>
                    </a:p>
                  </a:txBody>
                  <a:tcPr/>
                </a:tc>
                <a:tc>
                  <a:txBody>
                    <a:bodyPr/>
                    <a:lstStyle/>
                    <a:p>
                      <a:pPr algn="r"/>
                      <a:r>
                        <a:rPr lang="en-US" dirty="0" smtClean="0"/>
                        <a:t>45%</a:t>
                      </a:r>
                      <a:endParaRPr lang="en-US" dirty="0"/>
                    </a:p>
                  </a:txBody>
                  <a:tcPr/>
                </a:tc>
                <a:tc>
                  <a:txBody>
                    <a:bodyPr/>
                    <a:lstStyle/>
                    <a:p>
                      <a:pPr algn="r"/>
                      <a:r>
                        <a:rPr lang="en-US" dirty="0" smtClean="0"/>
                        <a:t>48%</a:t>
                      </a:r>
                      <a:endParaRPr lang="en-US" dirty="0"/>
                    </a:p>
                  </a:txBody>
                  <a:tcPr/>
                </a:tc>
              </a:tr>
              <a:tr h="453908">
                <a:tc>
                  <a:txBody>
                    <a:bodyPr/>
                    <a:lstStyle/>
                    <a:p>
                      <a:r>
                        <a:rPr lang="en-US" dirty="0" smtClean="0"/>
                        <a:t>Dance</a:t>
                      </a:r>
                      <a:endParaRPr lang="en-US" dirty="0"/>
                    </a:p>
                  </a:txBody>
                  <a:tcPr/>
                </a:tc>
                <a:tc>
                  <a:txBody>
                    <a:bodyPr/>
                    <a:lstStyle/>
                    <a:p>
                      <a:pPr algn="r"/>
                      <a:r>
                        <a:rPr lang="en-US" dirty="0" smtClean="0"/>
                        <a:t>12%</a:t>
                      </a:r>
                      <a:endParaRPr lang="en-US" dirty="0"/>
                    </a:p>
                  </a:txBody>
                  <a:tcPr/>
                </a:tc>
                <a:tc>
                  <a:txBody>
                    <a:bodyPr/>
                    <a:lstStyle/>
                    <a:p>
                      <a:pPr algn="r"/>
                      <a:r>
                        <a:rPr lang="en-US" dirty="0" smtClean="0"/>
                        <a:t>14%</a:t>
                      </a:r>
                      <a:endParaRPr lang="en-US" dirty="0"/>
                    </a:p>
                  </a:txBody>
                  <a:tcPr/>
                </a:tc>
              </a:tr>
            </a:tbl>
          </a:graphicData>
        </a:graphic>
      </p:graphicFrame>
      <p:sp>
        <p:nvSpPr>
          <p:cNvPr id="3" name="TextBox 2"/>
          <p:cNvSpPr txBox="1"/>
          <p:nvPr/>
        </p:nvSpPr>
        <p:spPr>
          <a:xfrm>
            <a:off x="1219200" y="5181600"/>
            <a:ext cx="6477000" cy="646331"/>
          </a:xfrm>
          <a:prstGeom prst="rect">
            <a:avLst/>
          </a:prstGeom>
          <a:noFill/>
        </p:spPr>
        <p:txBody>
          <a:bodyPr wrap="square" rtlCol="0">
            <a:spAutoFit/>
          </a:bodyPr>
          <a:lstStyle/>
          <a:p>
            <a:r>
              <a:rPr lang="en-US" sz="1200" dirty="0" smtClean="0"/>
              <a:t>Source: </a:t>
            </a:r>
            <a:r>
              <a:rPr lang="en-US" sz="1200" dirty="0" err="1" smtClean="0"/>
              <a:t>Parsad</a:t>
            </a:r>
            <a:r>
              <a:rPr lang="en-US" sz="1200" dirty="0" smtClean="0"/>
              <a:t>, D., and </a:t>
            </a:r>
            <a:r>
              <a:rPr lang="en-US" sz="1200" dirty="0" err="1" smtClean="0"/>
              <a:t>Spiegelman</a:t>
            </a:r>
            <a:r>
              <a:rPr lang="en-US" sz="1200" dirty="0" smtClean="0"/>
              <a:t>, M. (2012). Arts Education in Public Elementary and Secondary Schools: 1999-2000 and 2009-10 (NCES 2012-014). National Center for Education Statistics, Institute of Education Sciences, U.S. Department of Education. Washington, DC. Figure 4</a:t>
            </a:r>
            <a:endParaRPr lang="en-US" sz="1200" dirty="0"/>
          </a:p>
        </p:txBody>
      </p:sp>
    </p:spTree>
    <p:extLst>
      <p:ext uri="{BB962C8B-B14F-4D97-AF65-F5344CB8AC3E}">
        <p14:creationId xmlns:p14="http://schemas.microsoft.com/office/powerpoint/2010/main" val="351549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534400" cy="1143000"/>
          </a:xfrm>
        </p:spPr>
        <p:txBody>
          <a:bodyPr>
            <a:normAutofit fontScale="90000"/>
          </a:bodyPr>
          <a:lstStyle/>
          <a:p>
            <a:r>
              <a:rPr lang="en-US" b="1" dirty="0" smtClean="0"/>
              <a:t>Translating Percentages into Numbers: </a:t>
            </a:r>
            <a:r>
              <a:rPr lang="en-US" i="1" dirty="0" smtClean="0"/>
              <a:t>Who has access and who does not?</a:t>
            </a:r>
            <a:endParaRPr lang="en-US" i="1" dirty="0"/>
          </a:p>
        </p:txBody>
      </p:sp>
      <p:sp>
        <p:nvSpPr>
          <p:cNvPr id="3" name="Content Placeholder 2"/>
          <p:cNvSpPr>
            <a:spLocks noGrp="1"/>
          </p:cNvSpPr>
          <p:nvPr>
            <p:ph idx="1"/>
          </p:nvPr>
        </p:nvSpPr>
        <p:spPr>
          <a:xfrm>
            <a:off x="457200" y="2286000"/>
            <a:ext cx="8229600" cy="3962400"/>
          </a:xfrm>
        </p:spPr>
        <p:txBody>
          <a:bodyPr>
            <a:normAutofit/>
          </a:bodyPr>
          <a:lstStyle/>
          <a:p>
            <a:r>
              <a:rPr lang="en-US" sz="2800" dirty="0" smtClean="0"/>
              <a:t>1.3 </a:t>
            </a:r>
            <a:r>
              <a:rPr lang="en-US" sz="2800" dirty="0"/>
              <a:t>million of our nation’s public elementary school students receive no specific instruction in </a:t>
            </a:r>
            <a:r>
              <a:rPr lang="en-US" sz="2800" dirty="0" smtClean="0"/>
              <a:t>music. </a:t>
            </a:r>
          </a:p>
          <a:p>
            <a:endParaRPr lang="en-US" sz="1200" dirty="0" smtClean="0"/>
          </a:p>
          <a:p>
            <a:r>
              <a:rPr lang="en-US" sz="2800" dirty="0" smtClean="0"/>
              <a:t>Nearly </a:t>
            </a:r>
            <a:r>
              <a:rPr lang="en-US" sz="2800" dirty="0"/>
              <a:t>4 million elementary school students receive no specific instruction in the visual arts</a:t>
            </a:r>
            <a:r>
              <a:rPr lang="en-US" sz="2800" dirty="0" smtClean="0"/>
              <a:t>.</a:t>
            </a:r>
          </a:p>
          <a:p>
            <a:endParaRPr lang="en-US" sz="1200" dirty="0" smtClean="0"/>
          </a:p>
          <a:p>
            <a:r>
              <a:rPr lang="en-US" sz="2800" dirty="0" smtClean="0"/>
              <a:t>And </a:t>
            </a:r>
            <a:r>
              <a:rPr lang="en-US" sz="2800" dirty="0"/>
              <a:t>literally, tens of millions of students will never get the chance in elementary school to receive any authentic instruction in dance or theatre. </a:t>
            </a:r>
          </a:p>
        </p:txBody>
      </p:sp>
    </p:spTree>
    <p:extLst>
      <p:ext uri="{BB962C8B-B14F-4D97-AF65-F5344CB8AC3E}">
        <p14:creationId xmlns:p14="http://schemas.microsoft.com/office/powerpoint/2010/main" val="532822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are the Students with Little or No Access to Arts Education?</a:t>
            </a:r>
            <a:endParaRPr lang="en-US" dirty="0"/>
          </a:p>
        </p:txBody>
      </p:sp>
      <p:sp>
        <p:nvSpPr>
          <p:cNvPr id="3" name="Content Placeholder 2"/>
          <p:cNvSpPr>
            <a:spLocks noGrp="1"/>
          </p:cNvSpPr>
          <p:nvPr>
            <p:ph idx="1"/>
          </p:nvPr>
        </p:nvSpPr>
        <p:spPr>
          <a:xfrm>
            <a:off x="990600" y="1828800"/>
            <a:ext cx="6934200" cy="4525963"/>
          </a:xfrm>
        </p:spPr>
        <p:txBody>
          <a:bodyPr>
            <a:normAutofit fontScale="92500"/>
          </a:bodyPr>
          <a:lstStyle/>
          <a:p>
            <a:pPr marL="0" indent="0" algn="ctr">
              <a:buNone/>
            </a:pPr>
            <a:r>
              <a:rPr lang="en-US" dirty="0">
                <a:solidFill>
                  <a:srgbClr val="000000"/>
                </a:solidFill>
              </a:rPr>
              <a:t>Disproportionately, they are the students who attend high-poverty </a:t>
            </a:r>
            <a:r>
              <a:rPr lang="en-US" dirty="0" smtClean="0">
                <a:solidFill>
                  <a:srgbClr val="000000"/>
                </a:solidFill>
              </a:rPr>
              <a:t>schools—the </a:t>
            </a:r>
            <a:r>
              <a:rPr lang="en-US" dirty="0">
                <a:solidFill>
                  <a:srgbClr val="000000"/>
                </a:solidFill>
              </a:rPr>
              <a:t>schools that serve the lowest socio-economic levels of our population. </a:t>
            </a:r>
            <a:endParaRPr lang="en-US" dirty="0" smtClean="0">
              <a:solidFill>
                <a:srgbClr val="000000"/>
              </a:solidFill>
            </a:endParaRPr>
          </a:p>
          <a:p>
            <a:pPr marL="0" indent="0">
              <a:buNone/>
            </a:pPr>
            <a:endParaRPr lang="en-US" dirty="0">
              <a:solidFill>
                <a:srgbClr val="000000"/>
              </a:solidFill>
            </a:endParaRPr>
          </a:p>
          <a:p>
            <a:pPr marL="0" indent="0" algn="ctr">
              <a:buNone/>
            </a:pPr>
            <a:r>
              <a:rPr lang="en-US" b="1" dirty="0" smtClean="0">
                <a:solidFill>
                  <a:srgbClr val="000000"/>
                </a:solidFill>
              </a:rPr>
              <a:t>On </a:t>
            </a:r>
            <a:r>
              <a:rPr lang="en-US" b="1" dirty="0">
                <a:solidFill>
                  <a:srgbClr val="000000"/>
                </a:solidFill>
              </a:rPr>
              <a:t>nearly every measure of access to arts education between low-poverty schools and high-poverty schools, the high-poverty schools come up </a:t>
            </a:r>
            <a:r>
              <a:rPr lang="en-US" b="1" dirty="0" smtClean="0">
                <a:solidFill>
                  <a:srgbClr val="000000"/>
                </a:solidFill>
              </a:rPr>
              <a:t>short. </a:t>
            </a:r>
            <a:endParaRPr lang="en-US" b="1" dirty="0"/>
          </a:p>
        </p:txBody>
      </p:sp>
    </p:spTree>
    <p:extLst>
      <p:ext uri="{BB962C8B-B14F-4D97-AF65-F5344CB8AC3E}">
        <p14:creationId xmlns:p14="http://schemas.microsoft.com/office/powerpoint/2010/main" val="17390566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906</Words>
  <Application>Microsoft Office PowerPoint</Application>
  <PresentationFormat>On-screen Show (4:3)</PresentationFormat>
  <Paragraphs>142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Arts Education in Public Elementary and Secondary Schools 1999-2000 and 2009-10</vt:lpstr>
      <vt:lpstr>What is the “Snapshot  of Arts Education” FRSS? </vt:lpstr>
      <vt:lpstr>What Data are Collected?</vt:lpstr>
      <vt:lpstr>What Data are not Collected?</vt:lpstr>
      <vt:lpstr>How are Data Collected?</vt:lpstr>
      <vt:lpstr>Key Findings: A Mixed Picture</vt:lpstr>
      <vt:lpstr>Key Findings: A Mixed Picture</vt:lpstr>
      <vt:lpstr>Translating Percentages into Numbers: Who has access and who does not?</vt:lpstr>
      <vt:lpstr>Who are the Students with Little or No Access to Arts Education?</vt:lpstr>
      <vt:lpstr>Key Findings</vt:lpstr>
      <vt:lpstr>Key Messages</vt:lpstr>
      <vt:lpstr>Key Messages</vt:lpstr>
      <vt:lpstr>Key Messages</vt:lpstr>
      <vt:lpstr>Key Messages</vt:lpstr>
      <vt:lpstr>What You Can Do</vt:lpstr>
      <vt:lpstr>What You Can Do</vt:lpstr>
      <vt:lpstr>What You Can Do</vt:lpstr>
    </vt:vector>
  </TitlesOfParts>
  <Company>League of American Orchestras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You Can Do</dc:title>
  <dc:creator>Heather Noonan</dc:creator>
  <cp:lastModifiedBy>Andrea Kreuzer</cp:lastModifiedBy>
  <cp:revision>16</cp:revision>
  <dcterms:created xsi:type="dcterms:W3CDTF">2012-04-20T15:40:46Z</dcterms:created>
  <dcterms:modified xsi:type="dcterms:W3CDTF">2012-05-02T16:08:59Z</dcterms:modified>
</cp:coreProperties>
</file>